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I’m Shayla Day, Founder and CEO of DayHomes Society and Chair of the Oceanside Homeless Task Force. Whether you support this project, have questions, or have concerns, you deserve clear information. We propose a ten-space temporary winter shelter in Parksville, from October fifteenth, twenty twenty-seven to April fifteenth, twenty twenty-eight. Getting our ducks in a row means working through location, funding and responsibilities early, together.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People from Qualicum Beach, Errington, Coombs and other Oceanside communities come to Parksville for services. This proposal recognizes that regional need while limiting the site search to Parksville city limits. The map lets you explore the official boundary and nearby streets. A Parksville mailing address alone does not prove a property is inside the city. Every suggested location still needs parcel confirmation and owner permission.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Our working estimate is forty to fifty people living unsheltered with no fixed address, and a broader group of one hundred and fifty to two hundred people living rough or seeking access. These are frontline estimates, not formal count results. The groups may overlap and must not be added together. We will ask task force partners for current figures, dates and definitions, and reconcile published counts with their original reports.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Ten spaces cannot meet every housing need. They can give ten people at a time a consistent place to rest and access support. An October fifteenth opening and April fifteenth closure provides one hundred and eighty-three nights. Full occupancy would create one thousand eight hundred and thirty bed-nights. That is capacity, not a predicted result. We will track actual use, the people served and their housing outcomes.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day matters too. We seek a twenty-four-hour site so participants can remain indoors after the overnight sleeping period. Proposed daytime provisions include meals, hygiene, rest, practical skills, appointments and housing navigation. Churches remain a preferred option where they can accommodate that model. We will check provider schedules, eligibility and closures before publishing claims about missed meals or gaps in indoor access. A provider list alone cannot establish those gaps.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Admission will be by booked intake and planned placement, never first come, first served. Staff will manage referrals, assess support needs, explain expectations and confirm bookings within the ten-space limit. The final plan will spell out allocation and waitlist procedures. We are removing the labels dry and low barrier. Admission, intoxication, substance use, medication and emergency procedures still need explicit wording and review. The actual rules must be clear to everyone.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 will build on our existing modular facility concept: sleeping space, staffed intake, a daytime common area, washrooms, hygiene, food service and secure storage. The interactive walkthrough explains each area. The final layout must fit the selected property, with accessible routes, safe exits, emergency access and workable utilities. The concept is not an approved architectural plan. Technical review and the available budget will determine the final arrangement.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Two trained staff on site at all times is the proposed baseline. DayHomes leadership would provide supervision, with shift handovers, incident records, property checks and referrals. Training would cover de-escalation, first aid and emergency response. Because the new season is six months, we will recalculate staffing, relief coverage and payroll costs. The previous seven-month schedule cannot simply be copied, and proposed coverage must have confirmed funding before opening.</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Participants, staff and neighbours all need safety and accountability. Proposed safeguards include controlled access, property checks, visitor rules and a Good Neighbour Agreement. Lighting, noise, waste and smoking arrangements belong in the site plan. Concerns will be logged, reviewed and followed up through a direct contact route. Urgent danger goes to emergency services. We will report operating concerns and responses while protecting participant privacy, and improve the plan when problems arise.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DayHomes Society is the proposed operator, led by me. The task force provides the community collaboration table. We will seek renewed endorsement of this revised proposal in November. Earlier support is part of our history, but does not approve every new provision. Churches, health and outreach partners, Fire Rescue, RCMP and municipal staff bring different expertise. Each role and commitment needs confirmation. Consultation, funding and operating responsibility must stay clearly distinguished.</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 invite suggestions for properties inside Parksville: church premises, suitable community or institutional buildings, private buildings, or land for temporary modular units. These are search possibilities, not claims of availability or approval. Each suggestion needs owner interest, twenty-four-hour access, suitable space and feasible servicing. Historical sites are not selected for this new pilot. A workable location needs a willing owner, safe access, a manageable approval pathway and practical neighbour safeguards.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new pilot needs current costs and confirmed agreements. The earlier seven-month budget ceiling of four hundred and ninety thousand dollars is historical context, not an approved budget for this season. We will price staffing, premises, modular units, utilities, food, insurance and closure. Municipal staff must confirm requirements for the chosen property. Site permission, funding and the operating model must align before opening, with lease conditions that avoid unresolved personal financial exposure.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 will measure occupancy, referrals, service connections and housing outcomes, alongside incidents and neighbour concerns. A three-month review will help improve operations. Public reporting will use aggregate information and protect privacy. Closure planning starts early, with participant transition plans, referrals, structure removal where required and property restoration. A future season would need a separate decision. The pilot should give the community evidence about what worked, what changed and what still needs attention.</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November’s task force review begins the next stage: current numbers, partner roles and endorsement of the revised direction. We will then screen Parksville sites and work through funding and approvals. Before opening, we need confirmed agreements, staffing, operating procedures and readiness checks. Explore the map, suggest a location or raise a specific concern. Everyone can help make this proposal stronger. Leave the place better than we found it. That is our standard.</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41414"/>
        </a:solidFill>
        <a:effectLst/>
      </p:bgPr>
    </p:bg>
    <p:spTree>
      <p:nvGrpSpPr>
        <p:cNvPr id="1" name=""/>
        <p:cNvGrpSpPr/>
        <p:nvPr/>
      </p:nvGrpSpPr>
      <p:grpSpPr/>
      <p:sp>
        <p:nvSpPr>
          <p:cNvPr id="2" name="TextBox 1"/>
          <p:cNvSpPr txBox="1"/>
          <p:nvPr/>
        </p:nvSpPr>
        <p:spPr>
          <a:xfrm>
            <a:off x="640080" y="548640"/>
            <a:ext cx="10881360" cy="1051560"/>
          </a:xfrm>
          <a:prstGeom prst="rect">
            <a:avLst/>
          </a:prstGeom>
          <a:noFill/>
        </p:spPr>
        <p:txBody>
          <a:bodyPr wrap="square">
            <a:spAutoFit/>
          </a:bodyPr>
          <a:lstStyle/>
          <a:p>
            <a:pPr>
              <a:defRPr sz="3400">
                <a:solidFill>
                  <a:srgbClr val="E3BC62"/>
                </a:solidFill>
                <a:latin typeface="Arial"/>
              </a:defRPr>
            </a:pPr>
            <a:r>
              <a:t>Getting Our Ducks in a Row</a:t>
            </a:r>
          </a:p>
        </p:txBody>
      </p:sp>
      <p:sp>
        <p:nvSpPr>
          <p:cNvPr id="3" name="TextBox 2"/>
          <p:cNvSpPr txBox="1"/>
          <p:nvPr/>
        </p:nvSpPr>
        <p:spPr>
          <a:xfrm>
            <a:off x="640080" y="1645920"/>
            <a:ext cx="10881360" cy="548640"/>
          </a:xfrm>
          <a:prstGeom prst="rect">
            <a:avLst/>
          </a:prstGeom>
          <a:noFill/>
        </p:spPr>
        <p:txBody>
          <a:bodyPr wrap="square">
            <a:spAutoFit/>
          </a:bodyPr>
          <a:lstStyle/>
          <a:p>
            <a:pPr>
              <a:defRPr sz="2300">
                <a:solidFill>
                  <a:srgbClr val="FFFFFF"/>
                </a:solidFill>
                <a:latin typeface="Arial"/>
              </a:defRPr>
            </a:pPr>
            <a:r>
              <a:t>A shared winter plan for Oceanside</a:t>
            </a:r>
          </a:p>
        </p:txBody>
      </p:sp>
      <p:pic>
        <p:nvPicPr>
          <p:cNvPr id="4" name="Picture 3" descr="ducks.png"/>
          <p:cNvPicPr>
            <a:picLocks noChangeAspect="1"/>
          </p:cNvPicPr>
          <p:nvPr/>
        </p:nvPicPr>
        <p:blipFill>
          <a:blip r:embed="rId2"/>
          <a:stretch>
            <a:fillRect/>
          </a:stretch>
        </p:blipFill>
        <p:spPr>
          <a:xfrm>
            <a:off x="6217920" y="2468880"/>
            <a:ext cx="5303520" cy="2984816"/>
          </a:xfrm>
          <a:prstGeom prst="rect">
            <a:avLst/>
          </a:prstGeom>
        </p:spPr>
      </p:pic>
      <p:sp>
        <p:nvSpPr>
          <p:cNvPr id="5" name="TextBox 4"/>
          <p:cNvSpPr txBox="1"/>
          <p:nvPr/>
        </p:nvSpPr>
        <p:spPr>
          <a:xfrm>
            <a:off x="640080" y="2560320"/>
            <a:ext cx="10881360" cy="2194560"/>
          </a:xfrm>
          <a:prstGeom prst="rect">
            <a:avLst/>
          </a:prstGeom>
          <a:noFill/>
        </p:spPr>
        <p:txBody>
          <a:bodyPr wrap="square">
            <a:spAutoFit/>
          </a:bodyPr>
          <a:lstStyle/>
          <a:p>
            <a:pPr>
              <a:defRPr sz="3000">
                <a:solidFill>
                  <a:srgbClr val="FFFFFF"/>
                </a:solidFill>
                <a:latin typeface="Arial"/>
              </a:defRPr>
            </a:pPr>
            <a:r>
              <a:t>10 spaces</a:t>
            </a:r>
          </a:p>
          <a:p>
            <a:pPr>
              <a:defRPr sz="3000">
                <a:solidFill>
                  <a:srgbClr val="FFFFFF"/>
                </a:solidFill>
                <a:latin typeface="Arial"/>
              </a:defRPr>
            </a:pPr>
            <a:r>
              <a:t>24-hour site</a:t>
            </a:r>
          </a:p>
          <a:p>
            <a:pPr>
              <a:defRPr sz="3000">
                <a:solidFill>
                  <a:srgbClr val="FFFFFF"/>
                </a:solidFill>
                <a:latin typeface="Arial"/>
              </a:defRPr>
            </a:pPr>
            <a:r>
              <a:t>15 Oct 2027 – 15 Apr 2028</a:t>
            </a:r>
          </a:p>
        </p:txBody>
      </p:sp>
      <p:sp>
        <p:nvSpPr>
          <p:cNvPr id="6" name="TextBox 5"/>
          <p:cNvSpPr txBox="1"/>
          <p:nvPr/>
        </p:nvSpPr>
        <p:spPr>
          <a:xfrm>
            <a:off x="640080" y="6309360"/>
            <a:ext cx="10881360" cy="274320"/>
          </a:xfrm>
          <a:prstGeom prst="rect">
            <a:avLst/>
          </a:prstGeom>
          <a:noFill/>
        </p:spPr>
        <p:txBody>
          <a:bodyPr wrap="square">
            <a:spAutoFit/>
          </a:bodyPr>
          <a:lstStyle/>
          <a:p>
            <a:pPr>
              <a:defRPr sz="1200">
                <a:solidFill>
                  <a:srgbClr val="B8B8B8"/>
                </a:solidFill>
                <a:latin typeface="Arial"/>
              </a:defRPr>
            </a:pPr>
            <a:r>
              <a:t>01 / 14   •   DayHomes Society   •   Proposed pilot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141414"/>
        </a:solidFill>
        <a:effectLst/>
      </p:bgPr>
    </p:bg>
    <p:spTree>
      <p:nvGrpSpPr>
        <p:cNvPr id="1" name=""/>
        <p:cNvGrpSpPr/>
        <p:nvPr/>
      </p:nvGrpSpPr>
      <p:grpSpPr/>
      <p:sp>
        <p:nvSpPr>
          <p:cNvPr id="2" name="TextBox 1"/>
          <p:cNvSpPr txBox="1"/>
          <p:nvPr/>
        </p:nvSpPr>
        <p:spPr>
          <a:xfrm>
            <a:off x="640080" y="548640"/>
            <a:ext cx="10881360" cy="1051560"/>
          </a:xfrm>
          <a:prstGeom prst="rect">
            <a:avLst/>
          </a:prstGeom>
          <a:noFill/>
        </p:spPr>
        <p:txBody>
          <a:bodyPr wrap="square">
            <a:spAutoFit/>
          </a:bodyPr>
          <a:lstStyle/>
          <a:p>
            <a:pPr>
              <a:defRPr sz="3400">
                <a:solidFill>
                  <a:srgbClr val="E3BC62"/>
                </a:solidFill>
                <a:latin typeface="Arial"/>
              </a:defRPr>
            </a:pPr>
            <a:r>
              <a:t>A regional need, a Parksville site</a:t>
            </a:r>
          </a:p>
        </p:txBody>
      </p:sp>
      <p:sp>
        <p:nvSpPr>
          <p:cNvPr id="3" name="TextBox 2"/>
          <p:cNvSpPr txBox="1"/>
          <p:nvPr/>
        </p:nvSpPr>
        <p:spPr>
          <a:xfrm>
            <a:off x="640080" y="1645920"/>
            <a:ext cx="10881360" cy="548640"/>
          </a:xfrm>
          <a:prstGeom prst="rect">
            <a:avLst/>
          </a:prstGeom>
          <a:noFill/>
        </p:spPr>
        <p:txBody>
          <a:bodyPr wrap="square">
            <a:spAutoFit/>
          </a:bodyPr>
          <a:lstStyle/>
          <a:p>
            <a:pPr>
              <a:defRPr sz="2300">
                <a:solidFill>
                  <a:srgbClr val="FFFFFF"/>
                </a:solidFill>
                <a:latin typeface="Arial"/>
              </a:defRPr>
            </a:pPr>
            <a:r>
              <a:t>People cross boundaries to reach services</a:t>
            </a:r>
          </a:p>
        </p:txBody>
      </p:sp>
      <p:sp>
        <p:nvSpPr>
          <p:cNvPr id="4" name="TextBox 3"/>
          <p:cNvSpPr txBox="1"/>
          <p:nvPr/>
        </p:nvSpPr>
        <p:spPr>
          <a:xfrm>
            <a:off x="640080" y="2560320"/>
            <a:ext cx="10881360" cy="2834640"/>
          </a:xfrm>
          <a:prstGeom prst="rect">
            <a:avLst/>
          </a:prstGeom>
          <a:noFill/>
        </p:spPr>
        <p:txBody>
          <a:bodyPr wrap="square">
            <a:spAutoFit/>
          </a:bodyPr>
          <a:lstStyle/>
          <a:p>
            <a:pPr>
              <a:defRPr sz="2700">
                <a:solidFill>
                  <a:srgbClr val="FFFFFF"/>
                </a:solidFill>
                <a:latin typeface="Arial"/>
              </a:defRPr>
            </a:pPr>
            <a:r>
              <a:t>The site search is limited to Parksville city limits. The people it serves may come from Parksville, Qualicum Beach, Errington, Coombs and other Oceanside communities. Parksville is the proposed service hub.</a:t>
            </a:r>
          </a:p>
        </p:txBody>
      </p:sp>
      <p:sp>
        <p:nvSpPr>
          <p:cNvPr id="5" name="TextBox 4"/>
          <p:cNvSpPr txBox="1"/>
          <p:nvPr/>
        </p:nvSpPr>
        <p:spPr>
          <a:xfrm>
            <a:off x="640080" y="6309360"/>
            <a:ext cx="10881360" cy="274320"/>
          </a:xfrm>
          <a:prstGeom prst="rect">
            <a:avLst/>
          </a:prstGeom>
          <a:noFill/>
        </p:spPr>
        <p:txBody>
          <a:bodyPr wrap="square">
            <a:spAutoFit/>
          </a:bodyPr>
          <a:lstStyle/>
          <a:p>
            <a:pPr>
              <a:defRPr sz="1200">
                <a:solidFill>
                  <a:srgbClr val="B8B8B8"/>
                </a:solidFill>
                <a:latin typeface="Arial"/>
              </a:defRPr>
            </a:pPr>
            <a:r>
              <a:t>02 / 14   •   DayHomes Society   •   Proposed pilot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141414"/>
        </a:solidFill>
        <a:effectLst/>
      </p:bgPr>
    </p:bg>
    <p:spTree>
      <p:nvGrpSpPr>
        <p:cNvPr id="1" name=""/>
        <p:cNvGrpSpPr/>
        <p:nvPr/>
      </p:nvGrpSpPr>
      <p:grpSpPr/>
      <p:sp>
        <p:nvSpPr>
          <p:cNvPr id="2" name="TextBox 1"/>
          <p:cNvSpPr txBox="1"/>
          <p:nvPr/>
        </p:nvSpPr>
        <p:spPr>
          <a:xfrm>
            <a:off x="640080" y="548640"/>
            <a:ext cx="10881360" cy="1051560"/>
          </a:xfrm>
          <a:prstGeom prst="rect">
            <a:avLst/>
          </a:prstGeom>
          <a:noFill/>
        </p:spPr>
        <p:txBody>
          <a:bodyPr wrap="square">
            <a:spAutoFit/>
          </a:bodyPr>
          <a:lstStyle/>
          <a:p>
            <a:pPr>
              <a:defRPr sz="3400">
                <a:solidFill>
                  <a:srgbClr val="E3BC62"/>
                </a:solidFill>
                <a:latin typeface="Arial"/>
              </a:defRPr>
            </a:pPr>
            <a:r>
              <a:t>What the numbers mean</a:t>
            </a:r>
          </a:p>
        </p:txBody>
      </p:sp>
      <p:sp>
        <p:nvSpPr>
          <p:cNvPr id="3" name="TextBox 2"/>
          <p:cNvSpPr txBox="1"/>
          <p:nvPr/>
        </p:nvSpPr>
        <p:spPr>
          <a:xfrm>
            <a:off x="640080" y="1645920"/>
            <a:ext cx="10881360" cy="548640"/>
          </a:xfrm>
          <a:prstGeom prst="rect">
            <a:avLst/>
          </a:prstGeom>
          <a:noFill/>
        </p:spPr>
        <p:txBody>
          <a:bodyPr wrap="square">
            <a:spAutoFit/>
          </a:bodyPr>
          <a:lstStyle/>
          <a:p>
            <a:pPr>
              <a:defRPr sz="2300">
                <a:solidFill>
                  <a:srgbClr val="FFFFFF"/>
                </a:solidFill>
                <a:latin typeface="Arial"/>
              </a:defRPr>
            </a:pPr>
            <a:r>
              <a:t>Estimates need definitions and a date</a:t>
            </a:r>
          </a:p>
        </p:txBody>
      </p:sp>
      <p:sp>
        <p:nvSpPr>
          <p:cNvPr id="4" name="TextBox 3"/>
          <p:cNvSpPr txBox="1"/>
          <p:nvPr/>
        </p:nvSpPr>
        <p:spPr>
          <a:xfrm>
            <a:off x="640080" y="2560320"/>
            <a:ext cx="10881360" cy="2834640"/>
          </a:xfrm>
          <a:prstGeom prst="rect">
            <a:avLst/>
          </a:prstGeom>
          <a:noFill/>
        </p:spPr>
        <p:txBody>
          <a:bodyPr wrap="square">
            <a:spAutoFit/>
          </a:bodyPr>
          <a:lstStyle/>
          <a:p>
            <a:pPr>
              <a:defRPr sz="2700">
                <a:solidFill>
                  <a:srgbClr val="FFFFFF"/>
                </a:solidFill>
                <a:latin typeface="Arial"/>
              </a:defRPr>
            </a:pPr>
            <a:r>
              <a:t>40–50 people living unsheltered with no fixed address: operator working estimate. 150–200 in the broader group living rough or seeking access: operator working estimate. These groups may overlap and must not be added together.</a:t>
            </a:r>
          </a:p>
        </p:txBody>
      </p:sp>
      <p:sp>
        <p:nvSpPr>
          <p:cNvPr id="5" name="TextBox 4"/>
          <p:cNvSpPr txBox="1"/>
          <p:nvPr/>
        </p:nvSpPr>
        <p:spPr>
          <a:xfrm>
            <a:off x="640080" y="6309360"/>
            <a:ext cx="10881360" cy="274320"/>
          </a:xfrm>
          <a:prstGeom prst="rect">
            <a:avLst/>
          </a:prstGeom>
          <a:noFill/>
        </p:spPr>
        <p:txBody>
          <a:bodyPr wrap="square">
            <a:spAutoFit/>
          </a:bodyPr>
          <a:lstStyle/>
          <a:p>
            <a:pPr>
              <a:defRPr sz="1200">
                <a:solidFill>
                  <a:srgbClr val="B8B8B8"/>
                </a:solidFill>
                <a:latin typeface="Arial"/>
              </a:defRPr>
            </a:pPr>
            <a:r>
              <a:t>03 / 14   •   DayHomes Society   •   Proposed pilot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141414"/>
        </a:solidFill>
        <a:effectLst/>
      </p:bgPr>
    </p:bg>
    <p:spTree>
      <p:nvGrpSpPr>
        <p:cNvPr id="1" name=""/>
        <p:cNvGrpSpPr/>
        <p:nvPr/>
      </p:nvGrpSpPr>
      <p:grpSpPr/>
      <p:sp>
        <p:nvSpPr>
          <p:cNvPr id="2" name="TextBox 1"/>
          <p:cNvSpPr txBox="1"/>
          <p:nvPr/>
        </p:nvSpPr>
        <p:spPr>
          <a:xfrm>
            <a:off x="640080" y="548640"/>
            <a:ext cx="10881360" cy="1051560"/>
          </a:xfrm>
          <a:prstGeom prst="rect">
            <a:avLst/>
          </a:prstGeom>
          <a:noFill/>
        </p:spPr>
        <p:txBody>
          <a:bodyPr wrap="square">
            <a:spAutoFit/>
          </a:bodyPr>
          <a:lstStyle/>
          <a:p>
            <a:pPr>
              <a:defRPr sz="3400">
                <a:solidFill>
                  <a:srgbClr val="E3BC62"/>
                </a:solidFill>
                <a:latin typeface="Arial"/>
              </a:defRPr>
            </a:pPr>
            <a:r>
              <a:t>Why ten spaces still matter</a:t>
            </a:r>
          </a:p>
        </p:txBody>
      </p:sp>
      <p:sp>
        <p:nvSpPr>
          <p:cNvPr id="3" name="TextBox 2"/>
          <p:cNvSpPr txBox="1"/>
          <p:nvPr/>
        </p:nvSpPr>
        <p:spPr>
          <a:xfrm>
            <a:off x="640080" y="1645920"/>
            <a:ext cx="10881360" cy="548640"/>
          </a:xfrm>
          <a:prstGeom prst="rect">
            <a:avLst/>
          </a:prstGeom>
          <a:noFill/>
        </p:spPr>
        <p:txBody>
          <a:bodyPr wrap="square">
            <a:spAutoFit/>
          </a:bodyPr>
          <a:lstStyle/>
          <a:p>
            <a:pPr>
              <a:defRPr sz="2300">
                <a:solidFill>
                  <a:srgbClr val="FFFFFF"/>
                </a:solidFill>
                <a:latin typeface="Arial"/>
              </a:defRPr>
            </a:pPr>
            <a:r>
              <a:t>Small capacity, sustained support</a:t>
            </a:r>
          </a:p>
        </p:txBody>
      </p:sp>
      <p:sp>
        <p:nvSpPr>
          <p:cNvPr id="4" name="TextBox 3"/>
          <p:cNvSpPr txBox="1"/>
          <p:nvPr/>
        </p:nvSpPr>
        <p:spPr>
          <a:xfrm>
            <a:off x="640080" y="2560320"/>
            <a:ext cx="10881360" cy="2834640"/>
          </a:xfrm>
          <a:prstGeom prst="rect">
            <a:avLst/>
          </a:prstGeom>
          <a:noFill/>
        </p:spPr>
        <p:txBody>
          <a:bodyPr wrap="square">
            <a:spAutoFit/>
          </a:bodyPr>
          <a:lstStyle/>
          <a:p>
            <a:pPr>
              <a:defRPr sz="2700">
                <a:solidFill>
                  <a:srgbClr val="FFFFFF"/>
                </a:solidFill>
                <a:latin typeface="Arial"/>
              </a:defRPr>
            </a:pPr>
            <a:r>
              <a:t>Ten occupied spaces provide 1,830 bed-nights over 183 nights, using an October 15 opening and April 15 closure. This is maximum capacity, not a predicted outcome. Daytime access is part of the model.</a:t>
            </a:r>
          </a:p>
        </p:txBody>
      </p:sp>
      <p:sp>
        <p:nvSpPr>
          <p:cNvPr id="5" name="TextBox 4"/>
          <p:cNvSpPr txBox="1"/>
          <p:nvPr/>
        </p:nvSpPr>
        <p:spPr>
          <a:xfrm>
            <a:off x="640080" y="6309360"/>
            <a:ext cx="10881360" cy="274320"/>
          </a:xfrm>
          <a:prstGeom prst="rect">
            <a:avLst/>
          </a:prstGeom>
          <a:noFill/>
        </p:spPr>
        <p:txBody>
          <a:bodyPr wrap="square">
            <a:spAutoFit/>
          </a:bodyPr>
          <a:lstStyle/>
          <a:p>
            <a:pPr>
              <a:defRPr sz="1200">
                <a:solidFill>
                  <a:srgbClr val="B8B8B8"/>
                </a:solidFill>
                <a:latin typeface="Arial"/>
              </a:defRPr>
            </a:pPr>
            <a:r>
              <a:t>04 / 14   •   DayHomes Society   •   Proposed pilot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141414"/>
        </a:solidFill>
        <a:effectLst/>
      </p:bgPr>
    </p:bg>
    <p:spTree>
      <p:nvGrpSpPr>
        <p:cNvPr id="1" name=""/>
        <p:cNvGrpSpPr/>
        <p:nvPr/>
      </p:nvGrpSpPr>
      <p:grpSpPr/>
      <p:sp>
        <p:nvSpPr>
          <p:cNvPr id="2" name="TextBox 1"/>
          <p:cNvSpPr txBox="1"/>
          <p:nvPr/>
        </p:nvSpPr>
        <p:spPr>
          <a:xfrm>
            <a:off x="640080" y="548640"/>
            <a:ext cx="10881360" cy="1051560"/>
          </a:xfrm>
          <a:prstGeom prst="rect">
            <a:avLst/>
          </a:prstGeom>
          <a:noFill/>
        </p:spPr>
        <p:txBody>
          <a:bodyPr wrap="square">
            <a:spAutoFit/>
          </a:bodyPr>
          <a:lstStyle/>
          <a:p>
            <a:pPr>
              <a:defRPr sz="3400">
                <a:solidFill>
                  <a:srgbClr val="E3BC62"/>
                </a:solidFill>
                <a:latin typeface="Arial"/>
              </a:defRPr>
            </a:pPr>
            <a:r>
              <a:t>The day matters too</a:t>
            </a:r>
          </a:p>
        </p:txBody>
      </p:sp>
      <p:sp>
        <p:nvSpPr>
          <p:cNvPr id="3" name="TextBox 2"/>
          <p:cNvSpPr txBox="1"/>
          <p:nvPr/>
        </p:nvSpPr>
        <p:spPr>
          <a:xfrm>
            <a:off x="640080" y="1645920"/>
            <a:ext cx="10881360" cy="548640"/>
          </a:xfrm>
          <a:prstGeom prst="rect">
            <a:avLst/>
          </a:prstGeom>
          <a:noFill/>
        </p:spPr>
        <p:txBody>
          <a:bodyPr wrap="square">
            <a:spAutoFit/>
          </a:bodyPr>
          <a:lstStyle/>
          <a:p>
            <a:pPr>
              <a:defRPr sz="2300">
                <a:solidFill>
                  <a:srgbClr val="FFFFFF"/>
                </a:solidFill>
                <a:latin typeface="Arial"/>
              </a:defRPr>
            </a:pPr>
            <a:r>
              <a:t>Seeking a site that operates around the clock</a:t>
            </a:r>
          </a:p>
        </p:txBody>
      </p:sp>
      <p:sp>
        <p:nvSpPr>
          <p:cNvPr id="4" name="TextBox 3"/>
          <p:cNvSpPr txBox="1"/>
          <p:nvPr/>
        </p:nvSpPr>
        <p:spPr>
          <a:xfrm>
            <a:off x="640080" y="2560320"/>
            <a:ext cx="10881360" cy="2834640"/>
          </a:xfrm>
          <a:prstGeom prst="rect">
            <a:avLst/>
          </a:prstGeom>
          <a:noFill/>
        </p:spPr>
        <p:txBody>
          <a:bodyPr wrap="square">
            <a:spAutoFit/>
          </a:bodyPr>
          <a:lstStyle/>
          <a:p>
            <a:pPr>
              <a:defRPr sz="2700">
                <a:solidFill>
                  <a:srgbClr val="FFFFFF"/>
                </a:solidFill>
                <a:latin typeface="Arial"/>
              </a:defRPr>
            </a:pPr>
            <a:r>
              <a:t>Participants can remain indoors during the day. Proposed provisions include meals, hygiene, rest, appointments, life skills and housing navigation. Community meal and indoor-access gaps require a verified weekly service inventory.</a:t>
            </a:r>
          </a:p>
        </p:txBody>
      </p:sp>
      <p:sp>
        <p:nvSpPr>
          <p:cNvPr id="5" name="TextBox 4"/>
          <p:cNvSpPr txBox="1"/>
          <p:nvPr/>
        </p:nvSpPr>
        <p:spPr>
          <a:xfrm>
            <a:off x="640080" y="6309360"/>
            <a:ext cx="10881360" cy="274320"/>
          </a:xfrm>
          <a:prstGeom prst="rect">
            <a:avLst/>
          </a:prstGeom>
          <a:noFill/>
        </p:spPr>
        <p:txBody>
          <a:bodyPr wrap="square">
            <a:spAutoFit/>
          </a:bodyPr>
          <a:lstStyle/>
          <a:p>
            <a:pPr>
              <a:defRPr sz="1200">
                <a:solidFill>
                  <a:srgbClr val="B8B8B8"/>
                </a:solidFill>
                <a:latin typeface="Arial"/>
              </a:defRPr>
            </a:pPr>
            <a:r>
              <a:t>05 / 14   •   DayHomes Society   •   Proposed pilot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141414"/>
        </a:solidFill>
        <a:effectLst/>
      </p:bgPr>
    </p:bg>
    <p:spTree>
      <p:nvGrpSpPr>
        <p:cNvPr id="1" name=""/>
        <p:cNvGrpSpPr/>
        <p:nvPr/>
      </p:nvGrpSpPr>
      <p:grpSpPr/>
      <p:sp>
        <p:nvSpPr>
          <p:cNvPr id="2" name="TextBox 1"/>
          <p:cNvSpPr txBox="1"/>
          <p:nvPr/>
        </p:nvSpPr>
        <p:spPr>
          <a:xfrm>
            <a:off x="640080" y="548640"/>
            <a:ext cx="10881360" cy="1051560"/>
          </a:xfrm>
          <a:prstGeom prst="rect">
            <a:avLst/>
          </a:prstGeom>
          <a:noFill/>
        </p:spPr>
        <p:txBody>
          <a:bodyPr wrap="square">
            <a:spAutoFit/>
          </a:bodyPr>
          <a:lstStyle/>
          <a:p>
            <a:pPr>
              <a:defRPr sz="3400">
                <a:solidFill>
                  <a:srgbClr val="E3BC62"/>
                </a:solidFill>
                <a:latin typeface="Arial"/>
              </a:defRPr>
            </a:pPr>
            <a:r>
              <a:t>Booked intake and planned placement</a:t>
            </a:r>
          </a:p>
        </p:txBody>
      </p:sp>
      <p:sp>
        <p:nvSpPr>
          <p:cNvPr id="3" name="TextBox 2"/>
          <p:cNvSpPr txBox="1"/>
          <p:nvPr/>
        </p:nvSpPr>
        <p:spPr>
          <a:xfrm>
            <a:off x="640080" y="1645920"/>
            <a:ext cx="10881360" cy="548640"/>
          </a:xfrm>
          <a:prstGeom prst="rect">
            <a:avLst/>
          </a:prstGeom>
          <a:noFill/>
        </p:spPr>
        <p:txBody>
          <a:bodyPr wrap="square">
            <a:spAutoFit/>
          </a:bodyPr>
          <a:lstStyle/>
          <a:p>
            <a:pPr>
              <a:defRPr sz="2300">
                <a:solidFill>
                  <a:srgbClr val="FFFFFF"/>
                </a:solidFill>
                <a:latin typeface="Arial"/>
              </a:defRPr>
            </a:pPr>
            <a:r>
              <a:t>Staff manage every admission</a:t>
            </a:r>
          </a:p>
        </p:txBody>
      </p:sp>
      <p:sp>
        <p:nvSpPr>
          <p:cNvPr id="4" name="TextBox 3"/>
          <p:cNvSpPr txBox="1"/>
          <p:nvPr/>
        </p:nvSpPr>
        <p:spPr>
          <a:xfrm>
            <a:off x="640080" y="2560320"/>
            <a:ext cx="10881360" cy="2834640"/>
          </a:xfrm>
          <a:prstGeom prst="rect">
            <a:avLst/>
          </a:prstGeom>
          <a:noFill/>
        </p:spPr>
        <p:txBody>
          <a:bodyPr wrap="square">
            <a:spAutoFit/>
          </a:bodyPr>
          <a:lstStyle/>
          <a:p>
            <a:pPr>
              <a:defRPr sz="2700">
                <a:solidFill>
                  <a:srgbClr val="FFFFFF"/>
                </a:solidFill>
                <a:latin typeface="Arial"/>
              </a:defRPr>
            </a:pPr>
            <a:r>
              <a:t>Booked intake only. Ten-space maximum. No first-come, first-served admission. Referrals, assessment, participant agreement and a documented placement decision. Admission and substance-use procedures remain under review.</a:t>
            </a:r>
          </a:p>
        </p:txBody>
      </p:sp>
      <p:sp>
        <p:nvSpPr>
          <p:cNvPr id="5" name="TextBox 4"/>
          <p:cNvSpPr txBox="1"/>
          <p:nvPr/>
        </p:nvSpPr>
        <p:spPr>
          <a:xfrm>
            <a:off x="640080" y="6309360"/>
            <a:ext cx="10881360" cy="274320"/>
          </a:xfrm>
          <a:prstGeom prst="rect">
            <a:avLst/>
          </a:prstGeom>
          <a:noFill/>
        </p:spPr>
        <p:txBody>
          <a:bodyPr wrap="square">
            <a:spAutoFit/>
          </a:bodyPr>
          <a:lstStyle/>
          <a:p>
            <a:pPr>
              <a:defRPr sz="1200">
                <a:solidFill>
                  <a:srgbClr val="B8B8B8"/>
                </a:solidFill>
                <a:latin typeface="Arial"/>
              </a:defRPr>
            </a:pPr>
            <a:r>
              <a:t>06 / 14   •   DayHomes Society   •   Proposed pilot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141414"/>
        </a:solidFill>
        <a:effectLst/>
      </p:bgPr>
    </p:bg>
    <p:spTree>
      <p:nvGrpSpPr>
        <p:cNvPr id="1" name=""/>
        <p:cNvGrpSpPr/>
        <p:nvPr/>
      </p:nvGrpSpPr>
      <p:grpSpPr/>
      <p:sp>
        <p:nvSpPr>
          <p:cNvPr id="2" name="TextBox 1"/>
          <p:cNvSpPr txBox="1"/>
          <p:nvPr/>
        </p:nvSpPr>
        <p:spPr>
          <a:xfrm>
            <a:off x="640080" y="548640"/>
            <a:ext cx="10881360" cy="1051560"/>
          </a:xfrm>
          <a:prstGeom prst="rect">
            <a:avLst/>
          </a:prstGeom>
          <a:noFill/>
        </p:spPr>
        <p:txBody>
          <a:bodyPr wrap="square">
            <a:spAutoFit/>
          </a:bodyPr>
          <a:lstStyle/>
          <a:p>
            <a:pPr>
              <a:defRPr sz="3400">
                <a:solidFill>
                  <a:srgbClr val="E3BC62"/>
                </a:solidFill>
                <a:latin typeface="Arial"/>
              </a:defRPr>
            </a:pPr>
            <a:r>
              <a:t>Inside the facility</a:t>
            </a:r>
          </a:p>
        </p:txBody>
      </p:sp>
      <p:sp>
        <p:nvSpPr>
          <p:cNvPr id="3" name="TextBox 2"/>
          <p:cNvSpPr txBox="1"/>
          <p:nvPr/>
        </p:nvSpPr>
        <p:spPr>
          <a:xfrm>
            <a:off x="640080" y="1645920"/>
            <a:ext cx="10881360" cy="548640"/>
          </a:xfrm>
          <a:prstGeom prst="rect">
            <a:avLst/>
          </a:prstGeom>
          <a:noFill/>
        </p:spPr>
        <p:txBody>
          <a:bodyPr wrap="square">
            <a:spAutoFit/>
          </a:bodyPr>
          <a:lstStyle/>
          <a:p>
            <a:pPr>
              <a:defRPr sz="2300">
                <a:solidFill>
                  <a:srgbClr val="FFFFFF"/>
                </a:solidFill>
                <a:latin typeface="Arial"/>
              </a:defRPr>
            </a:pPr>
            <a:r>
              <a:t>The existing blueprint becomes site specific</a:t>
            </a:r>
          </a:p>
        </p:txBody>
      </p:sp>
      <p:sp>
        <p:nvSpPr>
          <p:cNvPr id="4" name="TextBox 3"/>
          <p:cNvSpPr txBox="1"/>
          <p:nvPr/>
        </p:nvSpPr>
        <p:spPr>
          <a:xfrm>
            <a:off x="640080" y="2560320"/>
            <a:ext cx="10881360" cy="2834640"/>
          </a:xfrm>
          <a:prstGeom prst="rect">
            <a:avLst/>
          </a:prstGeom>
          <a:noFill/>
        </p:spPr>
        <p:txBody>
          <a:bodyPr wrap="square">
            <a:spAutoFit/>
          </a:bodyPr>
          <a:lstStyle/>
          <a:p>
            <a:pPr>
              <a:defRPr sz="2700">
                <a:solidFill>
                  <a:srgbClr val="FFFFFF"/>
                </a:solidFill>
                <a:latin typeface="Arial"/>
              </a:defRPr>
            </a:pPr>
            <a:r>
              <a:t>Retain the modular facility concept: sleeping space, staffed intake, daytime common area, washrooms and hygiene, food service, storage and utilities. Final placement depends on the selected site and technical reviews.</a:t>
            </a:r>
          </a:p>
        </p:txBody>
      </p:sp>
      <p:sp>
        <p:nvSpPr>
          <p:cNvPr id="5" name="TextBox 4"/>
          <p:cNvSpPr txBox="1"/>
          <p:nvPr/>
        </p:nvSpPr>
        <p:spPr>
          <a:xfrm>
            <a:off x="640080" y="6309360"/>
            <a:ext cx="10881360" cy="274320"/>
          </a:xfrm>
          <a:prstGeom prst="rect">
            <a:avLst/>
          </a:prstGeom>
          <a:noFill/>
        </p:spPr>
        <p:txBody>
          <a:bodyPr wrap="square">
            <a:spAutoFit/>
          </a:bodyPr>
          <a:lstStyle/>
          <a:p>
            <a:pPr>
              <a:defRPr sz="1200">
                <a:solidFill>
                  <a:srgbClr val="B8B8B8"/>
                </a:solidFill>
                <a:latin typeface="Arial"/>
              </a:defRPr>
            </a:pPr>
            <a:r>
              <a:t>07 / 14   •   DayHomes Society   •   Proposed pilot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141414"/>
        </a:solidFill>
        <a:effectLst/>
      </p:bgPr>
    </p:bg>
    <p:spTree>
      <p:nvGrpSpPr>
        <p:cNvPr id="1" name=""/>
        <p:cNvGrpSpPr/>
        <p:nvPr/>
      </p:nvGrpSpPr>
      <p:grpSpPr/>
      <p:sp>
        <p:nvSpPr>
          <p:cNvPr id="2" name="TextBox 1"/>
          <p:cNvSpPr txBox="1"/>
          <p:nvPr/>
        </p:nvSpPr>
        <p:spPr>
          <a:xfrm>
            <a:off x="640080" y="548640"/>
            <a:ext cx="10881360" cy="1051560"/>
          </a:xfrm>
          <a:prstGeom prst="rect">
            <a:avLst/>
          </a:prstGeom>
          <a:noFill/>
        </p:spPr>
        <p:txBody>
          <a:bodyPr wrap="square">
            <a:spAutoFit/>
          </a:bodyPr>
          <a:lstStyle/>
          <a:p>
            <a:pPr>
              <a:defRPr sz="3400">
                <a:solidFill>
                  <a:srgbClr val="E3BC62"/>
                </a:solidFill>
                <a:latin typeface="Arial"/>
              </a:defRPr>
            </a:pPr>
            <a:r>
              <a:t>Staffing and everyday accountability</a:t>
            </a:r>
          </a:p>
        </p:txBody>
      </p:sp>
      <p:sp>
        <p:nvSpPr>
          <p:cNvPr id="3" name="TextBox 2"/>
          <p:cNvSpPr txBox="1"/>
          <p:nvPr/>
        </p:nvSpPr>
        <p:spPr>
          <a:xfrm>
            <a:off x="640080" y="1645920"/>
            <a:ext cx="10881360" cy="548640"/>
          </a:xfrm>
          <a:prstGeom prst="rect">
            <a:avLst/>
          </a:prstGeom>
          <a:noFill/>
        </p:spPr>
        <p:txBody>
          <a:bodyPr wrap="square">
            <a:spAutoFit/>
          </a:bodyPr>
          <a:lstStyle/>
          <a:p>
            <a:pPr>
              <a:defRPr sz="2300">
                <a:solidFill>
                  <a:srgbClr val="FFFFFF"/>
                </a:solidFill>
                <a:latin typeface="Arial"/>
              </a:defRPr>
            </a:pPr>
            <a:r>
              <a:t>Two staff on site is the proposed baseline</a:t>
            </a:r>
          </a:p>
        </p:txBody>
      </p:sp>
      <p:sp>
        <p:nvSpPr>
          <p:cNvPr id="4" name="TextBox 3"/>
          <p:cNvSpPr txBox="1"/>
          <p:nvPr/>
        </p:nvSpPr>
        <p:spPr>
          <a:xfrm>
            <a:off x="640080" y="2560320"/>
            <a:ext cx="10881360" cy="2834640"/>
          </a:xfrm>
          <a:prstGeom prst="rect">
            <a:avLst/>
          </a:prstGeom>
          <a:noFill/>
        </p:spPr>
        <p:txBody>
          <a:bodyPr wrap="square">
            <a:spAutoFit/>
          </a:bodyPr>
          <a:lstStyle/>
          <a:p>
            <a:pPr>
              <a:defRPr sz="2700">
                <a:solidFill>
                  <a:srgbClr val="FFFFFF"/>
                </a:solidFill>
                <a:latin typeface="Arial"/>
              </a:defRPr>
            </a:pPr>
            <a:r>
              <a:t>Proposed two-person coverage at all times, supervisor oversight, shift handovers, incident records and property checks. Staffing schedule and funded hours require recalculation for the new six-month season.</a:t>
            </a:r>
          </a:p>
        </p:txBody>
      </p:sp>
      <p:sp>
        <p:nvSpPr>
          <p:cNvPr id="5" name="TextBox 4"/>
          <p:cNvSpPr txBox="1"/>
          <p:nvPr/>
        </p:nvSpPr>
        <p:spPr>
          <a:xfrm>
            <a:off x="640080" y="6309360"/>
            <a:ext cx="10881360" cy="274320"/>
          </a:xfrm>
          <a:prstGeom prst="rect">
            <a:avLst/>
          </a:prstGeom>
          <a:noFill/>
        </p:spPr>
        <p:txBody>
          <a:bodyPr wrap="square">
            <a:spAutoFit/>
          </a:bodyPr>
          <a:lstStyle/>
          <a:p>
            <a:pPr>
              <a:defRPr sz="1200">
                <a:solidFill>
                  <a:srgbClr val="B8B8B8"/>
                </a:solidFill>
                <a:latin typeface="Arial"/>
              </a:defRPr>
            </a:pPr>
            <a:r>
              <a:t>08 / 14   •   DayHomes Society   •   Proposed pilot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141414"/>
        </a:solidFill>
        <a:effectLst/>
      </p:bgPr>
    </p:bg>
    <p:spTree>
      <p:nvGrpSpPr>
        <p:cNvPr id="1" name=""/>
        <p:cNvGrpSpPr/>
        <p:nvPr/>
      </p:nvGrpSpPr>
      <p:grpSpPr/>
      <p:sp>
        <p:nvSpPr>
          <p:cNvPr id="2" name="TextBox 1"/>
          <p:cNvSpPr txBox="1"/>
          <p:nvPr/>
        </p:nvSpPr>
        <p:spPr>
          <a:xfrm>
            <a:off x="640080" y="548640"/>
            <a:ext cx="10881360" cy="1051560"/>
          </a:xfrm>
          <a:prstGeom prst="rect">
            <a:avLst/>
          </a:prstGeom>
          <a:noFill/>
        </p:spPr>
        <p:txBody>
          <a:bodyPr wrap="square">
            <a:spAutoFit/>
          </a:bodyPr>
          <a:lstStyle/>
          <a:p>
            <a:pPr>
              <a:defRPr sz="3400">
                <a:solidFill>
                  <a:srgbClr val="E3BC62"/>
                </a:solidFill>
                <a:latin typeface="Arial"/>
              </a:defRPr>
            </a:pPr>
            <a:r>
              <a:t>Safety and being a good neighbour</a:t>
            </a:r>
          </a:p>
        </p:txBody>
      </p:sp>
      <p:sp>
        <p:nvSpPr>
          <p:cNvPr id="3" name="TextBox 2"/>
          <p:cNvSpPr txBox="1"/>
          <p:nvPr/>
        </p:nvSpPr>
        <p:spPr>
          <a:xfrm>
            <a:off x="640080" y="1645920"/>
            <a:ext cx="10881360" cy="548640"/>
          </a:xfrm>
          <a:prstGeom prst="rect">
            <a:avLst/>
          </a:prstGeom>
          <a:noFill/>
        </p:spPr>
        <p:txBody>
          <a:bodyPr wrap="square">
            <a:spAutoFit/>
          </a:bodyPr>
          <a:lstStyle/>
          <a:p>
            <a:pPr>
              <a:defRPr sz="2300">
                <a:solidFill>
                  <a:srgbClr val="FFFFFF"/>
                </a:solidFill>
                <a:latin typeface="Arial"/>
              </a:defRPr>
            </a:pPr>
            <a:r>
              <a:t>A concern has a clear route to a response</a:t>
            </a:r>
          </a:p>
        </p:txBody>
      </p:sp>
      <p:sp>
        <p:nvSpPr>
          <p:cNvPr id="4" name="TextBox 3"/>
          <p:cNvSpPr txBox="1"/>
          <p:nvPr/>
        </p:nvSpPr>
        <p:spPr>
          <a:xfrm>
            <a:off x="640080" y="2560320"/>
            <a:ext cx="10881360" cy="2834640"/>
          </a:xfrm>
          <a:prstGeom prst="rect">
            <a:avLst/>
          </a:prstGeom>
          <a:noFill/>
        </p:spPr>
        <p:txBody>
          <a:bodyPr wrap="square">
            <a:spAutoFit/>
          </a:bodyPr>
          <a:lstStyle/>
          <a:p>
            <a:pPr>
              <a:defRPr sz="2700">
                <a:solidFill>
                  <a:srgbClr val="FFFFFF"/>
                </a:solidFill>
                <a:latin typeface="Arial"/>
              </a:defRPr>
            </a:pPr>
            <a:r>
              <a:t>Proposed controlled access, property checks, Good Neighbour Agreement, designated smoking arrangements, complaint log and direct contact line. Urgent danger goes to emergency services. Operational concerns go to the shelter lead.</a:t>
            </a:r>
          </a:p>
        </p:txBody>
      </p:sp>
      <p:sp>
        <p:nvSpPr>
          <p:cNvPr id="5" name="TextBox 4"/>
          <p:cNvSpPr txBox="1"/>
          <p:nvPr/>
        </p:nvSpPr>
        <p:spPr>
          <a:xfrm>
            <a:off x="640080" y="6309360"/>
            <a:ext cx="10881360" cy="274320"/>
          </a:xfrm>
          <a:prstGeom prst="rect">
            <a:avLst/>
          </a:prstGeom>
          <a:noFill/>
        </p:spPr>
        <p:txBody>
          <a:bodyPr wrap="square">
            <a:spAutoFit/>
          </a:bodyPr>
          <a:lstStyle/>
          <a:p>
            <a:pPr>
              <a:defRPr sz="1200">
                <a:solidFill>
                  <a:srgbClr val="B8B8B8"/>
                </a:solidFill>
                <a:latin typeface="Arial"/>
              </a:defRPr>
            </a:pPr>
            <a:r>
              <a:t>09 / 14   •   DayHomes Society   •   Proposed pilot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141414"/>
        </a:solidFill>
        <a:effectLst/>
      </p:bgPr>
    </p:bg>
    <p:spTree>
      <p:nvGrpSpPr>
        <p:cNvPr id="1" name=""/>
        <p:cNvGrpSpPr/>
        <p:nvPr/>
      </p:nvGrpSpPr>
      <p:grpSpPr/>
      <p:sp>
        <p:nvSpPr>
          <p:cNvPr id="2" name="TextBox 1"/>
          <p:cNvSpPr txBox="1"/>
          <p:nvPr/>
        </p:nvSpPr>
        <p:spPr>
          <a:xfrm>
            <a:off x="640080" y="548640"/>
            <a:ext cx="10881360" cy="1051560"/>
          </a:xfrm>
          <a:prstGeom prst="rect">
            <a:avLst/>
          </a:prstGeom>
          <a:noFill/>
        </p:spPr>
        <p:txBody>
          <a:bodyPr wrap="square">
            <a:spAutoFit/>
          </a:bodyPr>
          <a:lstStyle/>
          <a:p>
            <a:pPr>
              <a:defRPr sz="3400">
                <a:solidFill>
                  <a:srgbClr val="E3BC62"/>
                </a:solidFill>
                <a:latin typeface="Arial"/>
              </a:defRPr>
            </a:pPr>
            <a:r>
              <a:t>Who leads and who contributes</a:t>
            </a:r>
          </a:p>
        </p:txBody>
      </p:sp>
      <p:sp>
        <p:nvSpPr>
          <p:cNvPr id="3" name="TextBox 2"/>
          <p:cNvSpPr txBox="1"/>
          <p:nvPr/>
        </p:nvSpPr>
        <p:spPr>
          <a:xfrm>
            <a:off x="640080" y="1645920"/>
            <a:ext cx="10881360" cy="548640"/>
          </a:xfrm>
          <a:prstGeom prst="rect">
            <a:avLst/>
          </a:prstGeom>
          <a:noFill/>
        </p:spPr>
        <p:txBody>
          <a:bodyPr wrap="square">
            <a:spAutoFit/>
          </a:bodyPr>
          <a:lstStyle/>
          <a:p>
            <a:pPr>
              <a:defRPr sz="2300">
                <a:solidFill>
                  <a:srgbClr val="FFFFFF"/>
                </a:solidFill>
                <a:latin typeface="Arial"/>
              </a:defRPr>
            </a:pPr>
            <a:r>
              <a:t>Clear roles before opening</a:t>
            </a:r>
          </a:p>
        </p:txBody>
      </p:sp>
      <p:sp>
        <p:nvSpPr>
          <p:cNvPr id="4" name="TextBox 3"/>
          <p:cNvSpPr txBox="1"/>
          <p:nvPr/>
        </p:nvSpPr>
        <p:spPr>
          <a:xfrm>
            <a:off x="640080" y="2560320"/>
            <a:ext cx="10881360" cy="2834640"/>
          </a:xfrm>
          <a:prstGeom prst="rect">
            <a:avLst/>
          </a:prstGeom>
          <a:noFill/>
        </p:spPr>
        <p:txBody>
          <a:bodyPr wrap="square">
            <a:spAutoFit/>
          </a:bodyPr>
          <a:lstStyle/>
          <a:p>
            <a:pPr>
              <a:defRPr sz="2700">
                <a:solidFill>
                  <a:srgbClr val="FFFFFF"/>
                </a:solidFill>
                <a:latin typeface="Arial"/>
              </a:defRPr>
            </a:pPr>
            <a:r>
              <a:t>DayHomes Society is the proposed operator. The task force provides collaboration and proposed backing, with renewed endorsement sought in November. RCMP, Fire Rescue, health partners and churches are invited to review relevant provisions; operational commitments need confirmation.</a:t>
            </a:r>
          </a:p>
        </p:txBody>
      </p:sp>
      <p:sp>
        <p:nvSpPr>
          <p:cNvPr id="5" name="TextBox 4"/>
          <p:cNvSpPr txBox="1"/>
          <p:nvPr/>
        </p:nvSpPr>
        <p:spPr>
          <a:xfrm>
            <a:off x="640080" y="6309360"/>
            <a:ext cx="10881360" cy="274320"/>
          </a:xfrm>
          <a:prstGeom prst="rect">
            <a:avLst/>
          </a:prstGeom>
          <a:noFill/>
        </p:spPr>
        <p:txBody>
          <a:bodyPr wrap="square">
            <a:spAutoFit/>
          </a:bodyPr>
          <a:lstStyle/>
          <a:p>
            <a:pPr>
              <a:defRPr sz="1200">
                <a:solidFill>
                  <a:srgbClr val="B8B8B8"/>
                </a:solidFill>
                <a:latin typeface="Arial"/>
              </a:defRPr>
            </a:pPr>
            <a:r>
              <a:t>10 / 14   •   DayHomes Society   •   Proposed pilot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141414"/>
        </a:solidFill>
        <a:effectLst/>
      </p:bgPr>
    </p:bg>
    <p:spTree>
      <p:nvGrpSpPr>
        <p:cNvPr id="1" name=""/>
        <p:cNvGrpSpPr/>
        <p:nvPr/>
      </p:nvGrpSpPr>
      <p:grpSpPr/>
      <p:sp>
        <p:nvSpPr>
          <p:cNvPr id="2" name="TextBox 1"/>
          <p:cNvSpPr txBox="1"/>
          <p:nvPr/>
        </p:nvSpPr>
        <p:spPr>
          <a:xfrm>
            <a:off x="640080" y="548640"/>
            <a:ext cx="10881360" cy="1051560"/>
          </a:xfrm>
          <a:prstGeom prst="rect">
            <a:avLst/>
          </a:prstGeom>
          <a:noFill/>
        </p:spPr>
        <p:txBody>
          <a:bodyPr wrap="square">
            <a:spAutoFit/>
          </a:bodyPr>
          <a:lstStyle/>
          <a:p>
            <a:pPr>
              <a:defRPr sz="3400">
                <a:solidFill>
                  <a:srgbClr val="E3BC62"/>
                </a:solidFill>
                <a:latin typeface="Arial"/>
              </a:defRPr>
            </a:pPr>
            <a:r>
              <a:t>Where could it fit?</a:t>
            </a:r>
          </a:p>
        </p:txBody>
      </p:sp>
      <p:sp>
        <p:nvSpPr>
          <p:cNvPr id="3" name="TextBox 2"/>
          <p:cNvSpPr txBox="1"/>
          <p:nvPr/>
        </p:nvSpPr>
        <p:spPr>
          <a:xfrm>
            <a:off x="640080" y="1645920"/>
            <a:ext cx="10881360" cy="548640"/>
          </a:xfrm>
          <a:prstGeom prst="rect">
            <a:avLst/>
          </a:prstGeom>
          <a:noFill/>
        </p:spPr>
        <p:txBody>
          <a:bodyPr wrap="square">
            <a:spAutoFit/>
          </a:bodyPr>
          <a:lstStyle/>
          <a:p>
            <a:pPr>
              <a:defRPr sz="2300">
                <a:solidFill>
                  <a:srgbClr val="FFFFFF"/>
                </a:solidFill>
                <a:latin typeface="Arial"/>
              </a:defRPr>
            </a:pPr>
            <a:r>
              <a:t>Help identify a Parksville property</a:t>
            </a:r>
          </a:p>
        </p:txBody>
      </p:sp>
      <p:sp>
        <p:nvSpPr>
          <p:cNvPr id="4" name="TextBox 3"/>
          <p:cNvSpPr txBox="1"/>
          <p:nvPr/>
        </p:nvSpPr>
        <p:spPr>
          <a:xfrm>
            <a:off x="640080" y="2560320"/>
            <a:ext cx="10881360" cy="2834640"/>
          </a:xfrm>
          <a:prstGeom prst="rect">
            <a:avLst/>
          </a:prstGeom>
          <a:noFill/>
        </p:spPr>
        <p:txBody>
          <a:bodyPr wrap="square">
            <a:spAutoFit/>
          </a:bodyPr>
          <a:lstStyle/>
          <a:p>
            <a:pPr>
              <a:defRPr sz="2700">
                <a:solidFill>
                  <a:srgbClr val="FFFFFF"/>
                </a:solidFill>
                <a:latin typeface="Arial"/>
              </a:defRPr>
            </a:pPr>
            <a:r>
              <a:t>Consider church premises, existing institutional or community buildings, suitable private buildings and land capable of supporting modular units. These are search categories, not available or approved sites. Check boundary, owner interest, 24-hour use, access and servicing.</a:t>
            </a:r>
          </a:p>
        </p:txBody>
      </p:sp>
      <p:sp>
        <p:nvSpPr>
          <p:cNvPr id="5" name="TextBox 4"/>
          <p:cNvSpPr txBox="1"/>
          <p:nvPr/>
        </p:nvSpPr>
        <p:spPr>
          <a:xfrm>
            <a:off x="640080" y="6309360"/>
            <a:ext cx="10881360" cy="274320"/>
          </a:xfrm>
          <a:prstGeom prst="rect">
            <a:avLst/>
          </a:prstGeom>
          <a:noFill/>
        </p:spPr>
        <p:txBody>
          <a:bodyPr wrap="square">
            <a:spAutoFit/>
          </a:bodyPr>
          <a:lstStyle/>
          <a:p>
            <a:pPr>
              <a:defRPr sz="1200">
                <a:solidFill>
                  <a:srgbClr val="B8B8B8"/>
                </a:solidFill>
                <a:latin typeface="Arial"/>
              </a:defRPr>
            </a:pPr>
            <a:r>
              <a:t>11 / 14   •   DayHomes Society   •   Proposed pilot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141414"/>
        </a:solidFill>
        <a:effectLst/>
      </p:bgPr>
    </p:bg>
    <p:spTree>
      <p:nvGrpSpPr>
        <p:cNvPr id="1" name=""/>
        <p:cNvGrpSpPr/>
        <p:nvPr/>
      </p:nvGrpSpPr>
      <p:grpSpPr/>
      <p:sp>
        <p:nvSpPr>
          <p:cNvPr id="2" name="TextBox 1"/>
          <p:cNvSpPr txBox="1"/>
          <p:nvPr/>
        </p:nvSpPr>
        <p:spPr>
          <a:xfrm>
            <a:off x="640080" y="548640"/>
            <a:ext cx="10881360" cy="1051560"/>
          </a:xfrm>
          <a:prstGeom prst="rect">
            <a:avLst/>
          </a:prstGeom>
          <a:noFill/>
        </p:spPr>
        <p:txBody>
          <a:bodyPr wrap="square">
            <a:spAutoFit/>
          </a:bodyPr>
          <a:lstStyle/>
          <a:p>
            <a:pPr>
              <a:defRPr sz="3400">
                <a:solidFill>
                  <a:srgbClr val="E3BC62"/>
                </a:solidFill>
                <a:latin typeface="Arial"/>
              </a:defRPr>
            </a:pPr>
            <a:r>
              <a:t>Funding and approvals</a:t>
            </a:r>
          </a:p>
        </p:txBody>
      </p:sp>
      <p:sp>
        <p:nvSpPr>
          <p:cNvPr id="3" name="TextBox 2"/>
          <p:cNvSpPr txBox="1"/>
          <p:nvPr/>
        </p:nvSpPr>
        <p:spPr>
          <a:xfrm>
            <a:off x="640080" y="1645920"/>
            <a:ext cx="10881360" cy="548640"/>
          </a:xfrm>
          <a:prstGeom prst="rect">
            <a:avLst/>
          </a:prstGeom>
          <a:noFill/>
        </p:spPr>
        <p:txBody>
          <a:bodyPr wrap="square">
            <a:spAutoFit/>
          </a:bodyPr>
          <a:lstStyle/>
          <a:p>
            <a:pPr>
              <a:defRPr sz="2300">
                <a:solidFill>
                  <a:srgbClr val="FFFFFF"/>
                </a:solidFill>
                <a:latin typeface="Arial"/>
              </a:defRPr>
            </a:pPr>
            <a:r>
              <a:t>The new pilot needs its own confirmed agreements</a:t>
            </a:r>
          </a:p>
        </p:txBody>
      </p:sp>
      <p:sp>
        <p:nvSpPr>
          <p:cNvPr id="4" name="TextBox 3"/>
          <p:cNvSpPr txBox="1"/>
          <p:nvPr/>
        </p:nvSpPr>
        <p:spPr>
          <a:xfrm>
            <a:off x="640080" y="2560320"/>
            <a:ext cx="10881360" cy="2834640"/>
          </a:xfrm>
          <a:prstGeom prst="rect">
            <a:avLst/>
          </a:prstGeom>
          <a:noFill/>
        </p:spPr>
        <p:txBody>
          <a:bodyPr wrap="square">
            <a:spAutoFit/>
          </a:bodyPr>
          <a:lstStyle/>
          <a:p>
            <a:pPr>
              <a:defRPr sz="2700">
                <a:solidFill>
                  <a:srgbClr val="FFFFFF"/>
                </a:solidFill>
                <a:latin typeface="Arial"/>
              </a:defRPr>
            </a:pPr>
            <a:r>
              <a:t>A new six-month budget must include staff, site costs, modular units, utilities, food, insurance, administration and closure. Previous figures are historical references. Site permission, municipal review, technical approvals and funding must align before opening.</a:t>
            </a:r>
          </a:p>
        </p:txBody>
      </p:sp>
      <p:sp>
        <p:nvSpPr>
          <p:cNvPr id="5" name="TextBox 4"/>
          <p:cNvSpPr txBox="1"/>
          <p:nvPr/>
        </p:nvSpPr>
        <p:spPr>
          <a:xfrm>
            <a:off x="640080" y="6309360"/>
            <a:ext cx="10881360" cy="274320"/>
          </a:xfrm>
          <a:prstGeom prst="rect">
            <a:avLst/>
          </a:prstGeom>
          <a:noFill/>
        </p:spPr>
        <p:txBody>
          <a:bodyPr wrap="square">
            <a:spAutoFit/>
          </a:bodyPr>
          <a:lstStyle/>
          <a:p>
            <a:pPr>
              <a:defRPr sz="1200">
                <a:solidFill>
                  <a:srgbClr val="B8B8B8"/>
                </a:solidFill>
                <a:latin typeface="Arial"/>
              </a:defRPr>
            </a:pPr>
            <a:r>
              <a:t>12 / 14   •   DayHomes Society   •   Proposed pilot</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141414"/>
        </a:solidFill>
        <a:effectLst/>
      </p:bgPr>
    </p:bg>
    <p:spTree>
      <p:nvGrpSpPr>
        <p:cNvPr id="1" name=""/>
        <p:cNvGrpSpPr/>
        <p:nvPr/>
      </p:nvGrpSpPr>
      <p:grpSpPr/>
      <p:sp>
        <p:nvSpPr>
          <p:cNvPr id="2" name="TextBox 1"/>
          <p:cNvSpPr txBox="1"/>
          <p:nvPr/>
        </p:nvSpPr>
        <p:spPr>
          <a:xfrm>
            <a:off x="640080" y="548640"/>
            <a:ext cx="10881360" cy="1051560"/>
          </a:xfrm>
          <a:prstGeom prst="rect">
            <a:avLst/>
          </a:prstGeom>
          <a:noFill/>
        </p:spPr>
        <p:txBody>
          <a:bodyPr wrap="square">
            <a:spAutoFit/>
          </a:bodyPr>
          <a:lstStyle/>
          <a:p>
            <a:pPr>
              <a:defRPr sz="3400">
                <a:solidFill>
                  <a:srgbClr val="E3BC62"/>
                </a:solidFill>
                <a:latin typeface="Arial"/>
              </a:defRPr>
            </a:pPr>
            <a:r>
              <a:t>How we will judge the pilot</a:t>
            </a:r>
          </a:p>
        </p:txBody>
      </p:sp>
      <p:sp>
        <p:nvSpPr>
          <p:cNvPr id="3" name="TextBox 2"/>
          <p:cNvSpPr txBox="1"/>
          <p:nvPr/>
        </p:nvSpPr>
        <p:spPr>
          <a:xfrm>
            <a:off x="640080" y="1645920"/>
            <a:ext cx="10881360" cy="548640"/>
          </a:xfrm>
          <a:prstGeom prst="rect">
            <a:avLst/>
          </a:prstGeom>
          <a:noFill/>
        </p:spPr>
        <p:txBody>
          <a:bodyPr wrap="square">
            <a:spAutoFit/>
          </a:bodyPr>
          <a:lstStyle/>
          <a:p>
            <a:pPr>
              <a:defRPr sz="2300">
                <a:solidFill>
                  <a:srgbClr val="FFFFFF"/>
                </a:solidFill>
                <a:latin typeface="Arial"/>
              </a:defRPr>
            </a:pPr>
            <a:r>
              <a:t>Evidence, feedback and a planned closure</a:t>
            </a:r>
          </a:p>
        </p:txBody>
      </p:sp>
      <p:sp>
        <p:nvSpPr>
          <p:cNvPr id="4" name="TextBox 3"/>
          <p:cNvSpPr txBox="1"/>
          <p:nvPr/>
        </p:nvSpPr>
        <p:spPr>
          <a:xfrm>
            <a:off x="640080" y="2560320"/>
            <a:ext cx="10881360" cy="2834640"/>
          </a:xfrm>
          <a:prstGeom prst="rect">
            <a:avLst/>
          </a:prstGeom>
          <a:noFill/>
        </p:spPr>
        <p:txBody>
          <a:bodyPr wrap="square">
            <a:spAutoFit/>
          </a:bodyPr>
          <a:lstStyle/>
          <a:p>
            <a:pPr>
              <a:defRPr sz="2700">
                <a:solidFill>
                  <a:srgbClr val="FFFFFF"/>
                </a:solidFill>
                <a:latin typeface="Arial"/>
              </a:defRPr>
            </a:pPr>
            <a:r>
              <a:t>Track occupancy, referrals, service connections, housing outcomes, incidents and complaints. Review at three months. Publish aggregate results. Plan participant transitions and site restoration before April 15.</a:t>
            </a:r>
          </a:p>
        </p:txBody>
      </p:sp>
      <p:sp>
        <p:nvSpPr>
          <p:cNvPr id="5" name="TextBox 4"/>
          <p:cNvSpPr txBox="1"/>
          <p:nvPr/>
        </p:nvSpPr>
        <p:spPr>
          <a:xfrm>
            <a:off x="640080" y="6309360"/>
            <a:ext cx="10881360" cy="274320"/>
          </a:xfrm>
          <a:prstGeom prst="rect">
            <a:avLst/>
          </a:prstGeom>
          <a:noFill/>
        </p:spPr>
        <p:txBody>
          <a:bodyPr wrap="square">
            <a:spAutoFit/>
          </a:bodyPr>
          <a:lstStyle/>
          <a:p>
            <a:pPr>
              <a:defRPr sz="1200">
                <a:solidFill>
                  <a:srgbClr val="B8B8B8"/>
                </a:solidFill>
                <a:latin typeface="Arial"/>
              </a:defRPr>
            </a:pPr>
            <a:r>
              <a:t>13 / 14   •   DayHomes Society   •   Proposed pilot</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141414"/>
        </a:solidFill>
        <a:effectLst/>
      </p:bgPr>
    </p:bg>
    <p:spTree>
      <p:nvGrpSpPr>
        <p:cNvPr id="1" name=""/>
        <p:cNvGrpSpPr/>
        <p:nvPr/>
      </p:nvGrpSpPr>
      <p:grpSpPr/>
      <p:sp>
        <p:nvSpPr>
          <p:cNvPr id="2" name="TextBox 1"/>
          <p:cNvSpPr txBox="1"/>
          <p:nvPr/>
        </p:nvSpPr>
        <p:spPr>
          <a:xfrm>
            <a:off x="640080" y="548640"/>
            <a:ext cx="10881360" cy="1051560"/>
          </a:xfrm>
          <a:prstGeom prst="rect">
            <a:avLst/>
          </a:prstGeom>
          <a:noFill/>
        </p:spPr>
        <p:txBody>
          <a:bodyPr wrap="square">
            <a:spAutoFit/>
          </a:bodyPr>
          <a:lstStyle/>
          <a:p>
            <a:pPr>
              <a:defRPr sz="3400">
                <a:solidFill>
                  <a:srgbClr val="E3BC62"/>
                </a:solidFill>
                <a:latin typeface="Arial"/>
              </a:defRPr>
            </a:pPr>
            <a:r>
              <a:t>The next steps belong to all of us</a:t>
            </a:r>
          </a:p>
        </p:txBody>
      </p:sp>
      <p:sp>
        <p:nvSpPr>
          <p:cNvPr id="3" name="TextBox 2"/>
          <p:cNvSpPr txBox="1"/>
          <p:nvPr/>
        </p:nvSpPr>
        <p:spPr>
          <a:xfrm>
            <a:off x="640080" y="1645920"/>
            <a:ext cx="10881360" cy="548640"/>
          </a:xfrm>
          <a:prstGeom prst="rect">
            <a:avLst/>
          </a:prstGeom>
          <a:noFill/>
        </p:spPr>
        <p:txBody>
          <a:bodyPr wrap="square">
            <a:spAutoFit/>
          </a:bodyPr>
          <a:lstStyle/>
          <a:p>
            <a:pPr>
              <a:defRPr sz="2300">
                <a:solidFill>
                  <a:srgbClr val="FFFFFF"/>
                </a:solidFill>
                <a:latin typeface="Arial"/>
              </a:defRPr>
            </a:pPr>
            <a:r>
              <a:t>November begins the coordinated review</a:t>
            </a:r>
          </a:p>
        </p:txBody>
      </p:sp>
      <p:sp>
        <p:nvSpPr>
          <p:cNvPr id="4" name="TextBox 3"/>
          <p:cNvSpPr txBox="1"/>
          <p:nvPr/>
        </p:nvSpPr>
        <p:spPr>
          <a:xfrm>
            <a:off x="640080" y="2560320"/>
            <a:ext cx="10881360" cy="2834640"/>
          </a:xfrm>
          <a:prstGeom prst="rect">
            <a:avLst/>
          </a:prstGeom>
          <a:noFill/>
        </p:spPr>
        <p:txBody>
          <a:bodyPr wrap="square">
            <a:spAutoFit/>
          </a:bodyPr>
          <a:lstStyle/>
          <a:p>
            <a:pPr>
              <a:defRPr sz="2700">
                <a:solidFill>
                  <a:srgbClr val="FFFFFF"/>
                </a:solidFill>
                <a:latin typeface="Arial"/>
              </a:defRPr>
            </a:pPr>
            <a:r>
              <a:t>November 2026: task force review and partner data request. Winter and spring 2027: site screening and municipal discussions. Before October 2027: confirmed site, funding, operating procedures, recruitment and readiness checks.</a:t>
            </a:r>
          </a:p>
        </p:txBody>
      </p:sp>
      <p:sp>
        <p:nvSpPr>
          <p:cNvPr id="5" name="TextBox 4"/>
          <p:cNvSpPr txBox="1"/>
          <p:nvPr/>
        </p:nvSpPr>
        <p:spPr>
          <a:xfrm>
            <a:off x="640080" y="6309360"/>
            <a:ext cx="10881360" cy="274320"/>
          </a:xfrm>
          <a:prstGeom prst="rect">
            <a:avLst/>
          </a:prstGeom>
          <a:noFill/>
        </p:spPr>
        <p:txBody>
          <a:bodyPr wrap="square">
            <a:spAutoFit/>
          </a:bodyPr>
          <a:lstStyle/>
          <a:p>
            <a:pPr>
              <a:defRPr sz="1200">
                <a:solidFill>
                  <a:srgbClr val="B8B8B8"/>
                </a:solidFill>
                <a:latin typeface="Arial"/>
              </a:defRPr>
            </a:pPr>
            <a:r>
              <a:t>14 / 14   •   DayHomes Society   •   Proposed pilot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